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uma Minako" initials="SM" lastIdx="1" clrIdx="0">
    <p:extLst>
      <p:ext uri="{19B8F6BF-5375-455C-9EA6-DF929625EA0E}">
        <p15:presenceInfo xmlns:p15="http://schemas.microsoft.com/office/powerpoint/2012/main" userId="S::0300223@tc.terumo.co.jp::549b181a-3364-4f6e-98ec-d032159947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100"/>
    <a:srgbClr val="548235"/>
    <a:srgbClr val="E48E00"/>
    <a:srgbClr val="9D8B03"/>
    <a:srgbClr val="FACD89"/>
    <a:srgbClr val="9E8F02"/>
    <a:srgbClr val="CBE600"/>
    <a:srgbClr val="F5FFA7"/>
    <a:srgbClr val="FFFBEF"/>
    <a:srgbClr val="BCF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929FD9-FE33-4741-A252-EB481C081245}" v="2" dt="2024-01-23T05:28:48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5918" autoAdjust="0"/>
  </p:normalViewPr>
  <p:slideViewPr>
    <p:cSldViewPr snapToGrid="0">
      <p:cViewPr varScale="1">
        <p:scale>
          <a:sx n="69" d="100"/>
          <a:sy n="69" d="100"/>
        </p:scale>
        <p:origin x="238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BB733-E9B9-4D88-9914-E7B1647F5A5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8F9AF-4A90-4386-B2B6-13413ED56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59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座長：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A8F9AF-4A90-4386-B2B6-13413ED563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28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5F3-9B78-4EB7-B888-74E0590B5BF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873E-5700-4622-A12E-1D37FFEC6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00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5F3-9B78-4EB7-B888-74E0590B5BF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873E-5700-4622-A12E-1D37FFEC6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80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5F3-9B78-4EB7-B888-74E0590B5BF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873E-5700-4622-A12E-1D37FFEC6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42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5F3-9B78-4EB7-B888-74E0590B5BF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873E-5700-4622-A12E-1D37FFEC6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08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5F3-9B78-4EB7-B888-74E0590B5BF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873E-5700-4622-A12E-1D37FFEC6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13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5F3-9B78-4EB7-B888-74E0590B5BF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873E-5700-4622-A12E-1D37FFEC6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70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5F3-9B78-4EB7-B888-74E0590B5BF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873E-5700-4622-A12E-1D37FFEC6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70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5F3-9B78-4EB7-B888-74E0590B5BF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873E-5700-4622-A12E-1D37FFEC6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5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5F3-9B78-4EB7-B888-74E0590B5BF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873E-5700-4622-A12E-1D37FFEC6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32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5F3-9B78-4EB7-B888-74E0590B5BF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873E-5700-4622-A12E-1D37FFEC6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13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E5F3-9B78-4EB7-B888-74E0590B5BF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873E-5700-4622-A12E-1D37FFEC6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25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CE5F3-9B78-4EB7-B888-74E0590B5BF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B873E-5700-4622-A12E-1D37FFEC61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9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jwnicannualmtg.peatix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5C0412E-8ACC-482E-97D5-A1D784D4FDE2}"/>
              </a:ext>
            </a:extLst>
          </p:cNvPr>
          <p:cNvSpPr/>
          <p:nvPr/>
        </p:nvSpPr>
        <p:spPr>
          <a:xfrm>
            <a:off x="-3096" y="8848653"/>
            <a:ext cx="6872011" cy="295033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波線 3"/>
          <p:cNvSpPr/>
          <p:nvPr/>
        </p:nvSpPr>
        <p:spPr>
          <a:xfrm rot="471659">
            <a:off x="-178722" y="1206679"/>
            <a:ext cx="7366000" cy="2138362"/>
          </a:xfrm>
          <a:prstGeom prst="wav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39000">
                <a:schemeClr val="accent3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399" y="77541"/>
            <a:ext cx="802889" cy="106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0"/>
          <p:cNvSpPr txBox="1">
            <a:spLocks noChangeArrowheads="1"/>
          </p:cNvSpPr>
          <p:nvPr/>
        </p:nvSpPr>
        <p:spPr bwMode="auto">
          <a:xfrm>
            <a:off x="504825" y="8827433"/>
            <a:ext cx="6353175" cy="307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699" rIns="91397" bIns="456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Japanese Women’s Interventional Conference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　朝日インテック㈱　アシスト・ジャパン㈱　アボット バスキュラー ジャパン㈱　㈱ウイン・インターナショナル　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オーバスネイチメディカル㈱　テルモ㈱　日本メドトロニック㈱　ボストン・サイエンティフィック ジャパン㈱　メディキット㈱　</a:t>
            </a:r>
            <a:endParaRPr lang="hr-HR" altLang="ja-JP" sz="7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8" name="Rectangle 51"/>
          <p:cNvSpPr>
            <a:spLocks noChangeArrowheads="1"/>
          </p:cNvSpPr>
          <p:nvPr/>
        </p:nvSpPr>
        <p:spPr bwMode="auto">
          <a:xfrm>
            <a:off x="0" y="8866910"/>
            <a:ext cx="504825" cy="21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共催</a:t>
            </a:r>
          </a:p>
        </p:txBody>
      </p:sp>
      <p:sp>
        <p:nvSpPr>
          <p:cNvPr id="10" name="波線 9"/>
          <p:cNvSpPr/>
          <p:nvPr/>
        </p:nvSpPr>
        <p:spPr>
          <a:xfrm rot="594766">
            <a:off x="-114300" y="704850"/>
            <a:ext cx="7356475" cy="1296988"/>
          </a:xfrm>
          <a:prstGeom prst="wave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/>
              <a:t>ｖ</a:t>
            </a:r>
          </a:p>
        </p:txBody>
      </p:sp>
      <p:sp>
        <p:nvSpPr>
          <p:cNvPr id="11" name="波線 10"/>
          <p:cNvSpPr/>
          <p:nvPr/>
        </p:nvSpPr>
        <p:spPr>
          <a:xfrm rot="1021266">
            <a:off x="-354013" y="693738"/>
            <a:ext cx="7640638" cy="1295400"/>
          </a:xfrm>
          <a:prstGeom prst="wav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テキスト ボックス 10"/>
          <p:cNvSpPr txBox="1">
            <a:spLocks noChangeArrowheads="1"/>
          </p:cNvSpPr>
          <p:nvPr/>
        </p:nvSpPr>
        <p:spPr bwMode="auto">
          <a:xfrm>
            <a:off x="213053" y="248858"/>
            <a:ext cx="693671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J-WINC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ja-JP" altLang="en-US" sz="2800" b="1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2800" b="1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altLang="ja-JP" sz="2800" b="1" baseline="30000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nd</a:t>
            </a:r>
            <a:r>
              <a:rPr lang="en-US" altLang="ja-JP" sz="2800" b="1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Annual Meeting 2024</a:t>
            </a:r>
            <a:endParaRPr lang="ja-JP" altLang="en-US" sz="2800" b="1" dirty="0">
              <a:solidFill>
                <a:schemeClr val="accent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 Box 59"/>
          <p:cNvSpPr txBox="1">
            <a:spLocks noChangeArrowheads="1"/>
          </p:cNvSpPr>
          <p:nvPr/>
        </p:nvSpPr>
        <p:spPr bwMode="auto">
          <a:xfrm>
            <a:off x="10915" y="1237672"/>
            <a:ext cx="6858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2024.2.</a:t>
            </a:r>
            <a:r>
              <a:rPr lang="en-US" altLang="ja-JP" sz="2000" b="1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10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Sat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en-US" altLang="ja-JP" sz="2000" b="1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12:00-16:00</a:t>
            </a:r>
            <a:r>
              <a:rPr lang="ja-JP" altLang="en-US" sz="1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en-US" altLang="ja-JP" sz="12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Zoom</a:t>
            </a:r>
            <a:r>
              <a:rPr lang="ja-JP" altLang="en-US" sz="12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による</a:t>
            </a:r>
            <a:r>
              <a:rPr lang="en-US" altLang="ja-JP" sz="12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WEB</a:t>
            </a:r>
            <a:r>
              <a:rPr lang="ja-JP" altLang="en-US" sz="12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配信</a:t>
            </a:r>
            <a:endParaRPr lang="en-US" altLang="ja-JP" sz="1600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AE11CDC-AD39-48C0-9866-733D8CBAE078}"/>
              </a:ext>
            </a:extLst>
          </p:cNvPr>
          <p:cNvSpPr txBox="1"/>
          <p:nvPr/>
        </p:nvSpPr>
        <p:spPr>
          <a:xfrm>
            <a:off x="488666" y="2359393"/>
            <a:ext cx="6585094" cy="9618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参加登録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コードもしくは下記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参加登録お願いいたします。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お手続きが完了しましたら視聴用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のご案内が届きます。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en-US" altLang="ja-JP" sz="1100" dirty="0">
                <a:solidFill>
                  <a:srgbClr val="EB6100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https://jwnicannualmtg.peatix.com</a:t>
            </a:r>
            <a:endParaRPr lang="en-US" altLang="ja-JP" sz="1100" dirty="0">
              <a:solidFill>
                <a:srgbClr val="EB61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solidFill>
                <a:srgbClr val="EB61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EB61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注：</a:t>
            </a:r>
            <a:r>
              <a:rPr lang="en-US" altLang="ja-JP" sz="1400" b="1" dirty="0">
                <a:solidFill>
                  <a:srgbClr val="EB61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400" b="1" dirty="0">
                <a:solidFill>
                  <a:srgbClr val="EB61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ご入室時は必ず漢字フルネームでログインください。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2"/>
          <p:cNvSpPr txBox="1">
            <a:spLocks noChangeArrowheads="1"/>
          </p:cNvSpPr>
          <p:nvPr/>
        </p:nvSpPr>
        <p:spPr bwMode="auto">
          <a:xfrm>
            <a:off x="775242" y="4550313"/>
            <a:ext cx="26670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ja-JP" sz="105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池野</a:t>
            </a:r>
            <a:r>
              <a:rPr lang="ja-JP" altLang="en-US" sz="105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105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文昭</a:t>
            </a:r>
            <a:r>
              <a:rPr lang="ja-JP" altLang="en-US" sz="105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先生（</a:t>
            </a:r>
            <a:r>
              <a:rPr lang="en-US" altLang="ja-JP" sz="90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Stanford University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）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1" name="テキスト ボックス 12"/>
          <p:cNvSpPr txBox="1">
            <a:spLocks noChangeArrowheads="1"/>
          </p:cNvSpPr>
          <p:nvPr/>
        </p:nvSpPr>
        <p:spPr bwMode="auto">
          <a:xfrm>
            <a:off x="488665" y="1615397"/>
            <a:ext cx="3758831" cy="78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【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会　 場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】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　 　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WEB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開催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【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参加費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】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　 　医師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 1,000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円　　メディカルスタッフ　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500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円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　　　　　　　　 企業 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1,000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円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5" name="テキスト ボックス 65"/>
          <p:cNvSpPr txBox="1">
            <a:spLocks noChangeArrowheads="1"/>
          </p:cNvSpPr>
          <p:nvPr/>
        </p:nvSpPr>
        <p:spPr bwMode="auto">
          <a:xfrm>
            <a:off x="775242" y="7432580"/>
            <a:ext cx="235669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>
              <a:buNone/>
            </a:pPr>
            <a:r>
              <a:rPr lang="ja-JP" altLang="en-US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下地 由華</a:t>
            </a:r>
            <a:r>
              <a:rPr lang="ja-JP" altLang="en-US" sz="7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先生</a:t>
            </a:r>
            <a:r>
              <a:rPr lang="ja-JP" altLang="en-US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  </a:t>
            </a:r>
            <a:r>
              <a:rPr lang="en-US" altLang="ja-JP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三井記念病院</a:t>
            </a:r>
            <a:r>
              <a:rPr lang="en-US" altLang="ja-JP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pPr algn="l">
              <a:buNone/>
            </a:pPr>
            <a:r>
              <a:rPr lang="ja-JP" altLang="en-US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佐橋 智博</a:t>
            </a:r>
            <a:r>
              <a:rPr lang="ja-JP" altLang="en-US" sz="7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先生</a:t>
            </a:r>
            <a:r>
              <a:rPr lang="ja-JP" altLang="en-US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  </a:t>
            </a:r>
            <a:r>
              <a:rPr lang="en-US" altLang="ja-JP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豊田厚生病院</a:t>
            </a:r>
            <a:r>
              <a:rPr lang="en-US" altLang="ja-JP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110550" y="4600587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SPEAKER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65"/>
          <p:cNvSpPr txBox="1">
            <a:spLocks noChangeArrowheads="1"/>
          </p:cNvSpPr>
          <p:nvPr/>
        </p:nvSpPr>
        <p:spPr bwMode="auto">
          <a:xfrm>
            <a:off x="4168141" y="6355319"/>
            <a:ext cx="257771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落合 朋子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 先生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（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佐世保中央病院）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南里 直実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 先生（耳原総合病院）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BEB9539-29BC-4A49-87F2-0FBD100EB315}"/>
              </a:ext>
            </a:extLst>
          </p:cNvPr>
          <p:cNvCxnSpPr>
            <a:cxnSpLocks/>
          </p:cNvCxnSpPr>
          <p:nvPr/>
        </p:nvCxnSpPr>
        <p:spPr>
          <a:xfrm>
            <a:off x="-1" y="4297220"/>
            <a:ext cx="3190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30EEE2-1DDC-45EA-89D1-FC28E65669E6}"/>
              </a:ext>
            </a:extLst>
          </p:cNvPr>
          <p:cNvSpPr txBox="1"/>
          <p:nvPr/>
        </p:nvSpPr>
        <p:spPr>
          <a:xfrm>
            <a:off x="24615" y="4035461"/>
            <a:ext cx="242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i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Lunch on Seminar  12:00-12:55</a:t>
            </a:r>
            <a:endParaRPr kumimoji="1" lang="ja-JP" altLang="en-US" sz="1200" b="1" i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0D41BE2-CBC2-4942-9E1E-06162FFAE225}"/>
              </a:ext>
            </a:extLst>
          </p:cNvPr>
          <p:cNvSpPr txBox="1"/>
          <p:nvPr/>
        </p:nvSpPr>
        <p:spPr>
          <a:xfrm>
            <a:off x="3451831" y="3304274"/>
            <a:ext cx="223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i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Session2  14:00-14:55</a:t>
            </a:r>
            <a:endParaRPr kumimoji="1" lang="ja-JP" altLang="en-US" sz="1200" b="1" i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EC58D43-5AEF-425E-AAC0-8BA12B0F0F3D}"/>
              </a:ext>
            </a:extLst>
          </p:cNvPr>
          <p:cNvSpPr txBox="1"/>
          <p:nvPr/>
        </p:nvSpPr>
        <p:spPr>
          <a:xfrm>
            <a:off x="3439915" y="5866403"/>
            <a:ext cx="309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i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Session3 15:00-15:55</a:t>
            </a:r>
            <a:endParaRPr kumimoji="1" lang="ja-JP" altLang="en-US" sz="1200" b="1" i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角丸四角形 36">
            <a:extLst>
              <a:ext uri="{FF2B5EF4-FFF2-40B4-BE49-F238E27FC236}">
                <a16:creationId xmlns:a16="http://schemas.microsoft.com/office/drawing/2014/main" id="{D8A77485-8759-4E43-AD83-9BD46DA7C907}"/>
              </a:ext>
            </a:extLst>
          </p:cNvPr>
          <p:cNvSpPr/>
          <p:nvPr/>
        </p:nvSpPr>
        <p:spPr>
          <a:xfrm>
            <a:off x="110550" y="6302122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SPEAKER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B1046C0-8128-4B07-8CCA-615ACADF4296}"/>
              </a:ext>
            </a:extLst>
          </p:cNvPr>
          <p:cNvSpPr txBox="1"/>
          <p:nvPr/>
        </p:nvSpPr>
        <p:spPr>
          <a:xfrm>
            <a:off x="775241" y="6253431"/>
            <a:ext cx="263167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ja-JP" altLang="ja-JP" sz="105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挽地</a:t>
            </a:r>
            <a:r>
              <a:rPr lang="ja-JP" altLang="en-US" sz="105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105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裕</a:t>
            </a:r>
            <a:r>
              <a:rPr lang="ja-JP" altLang="en-US" sz="105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90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先生（佐賀県医療センター好生館</a:t>
            </a:r>
            <a:r>
              <a:rPr lang="en-US" altLang="ja-JP" sz="90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  </a:t>
            </a:r>
            <a:r>
              <a:rPr lang="ja-JP" altLang="ja-JP" sz="90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41" name="角丸四角形 36">
            <a:extLst>
              <a:ext uri="{FF2B5EF4-FFF2-40B4-BE49-F238E27FC236}">
                <a16:creationId xmlns:a16="http://schemas.microsoft.com/office/drawing/2014/main" id="{A5435171-5A6E-4B1B-AF6A-D9FEE7B97B07}"/>
              </a:ext>
            </a:extLst>
          </p:cNvPr>
          <p:cNvSpPr/>
          <p:nvPr/>
        </p:nvSpPr>
        <p:spPr>
          <a:xfrm>
            <a:off x="110550" y="7495885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Consulter</a:t>
            </a:r>
            <a:endParaRPr lang="ja-JP" altLang="en-US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36">
            <a:extLst>
              <a:ext uri="{FF2B5EF4-FFF2-40B4-BE49-F238E27FC236}">
                <a16:creationId xmlns:a16="http://schemas.microsoft.com/office/drawing/2014/main" id="{020737D6-96AC-4A99-92F9-2E25561CB11E}"/>
              </a:ext>
            </a:extLst>
          </p:cNvPr>
          <p:cNvSpPr/>
          <p:nvPr/>
        </p:nvSpPr>
        <p:spPr>
          <a:xfrm>
            <a:off x="3495097" y="3892270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SPEAKER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角丸四角形 36">
            <a:extLst>
              <a:ext uri="{FF2B5EF4-FFF2-40B4-BE49-F238E27FC236}">
                <a16:creationId xmlns:a16="http://schemas.microsoft.com/office/drawing/2014/main" id="{E2C39179-1E86-4F52-ABC5-36EE877C1ACF}"/>
              </a:ext>
            </a:extLst>
          </p:cNvPr>
          <p:cNvSpPr/>
          <p:nvPr/>
        </p:nvSpPr>
        <p:spPr>
          <a:xfrm>
            <a:off x="3495097" y="6408856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SPEAKER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9E4ABD2B-DC11-433D-87CD-A18976278B40}"/>
              </a:ext>
            </a:extLst>
          </p:cNvPr>
          <p:cNvCxnSpPr>
            <a:cxnSpLocks/>
          </p:cNvCxnSpPr>
          <p:nvPr/>
        </p:nvCxnSpPr>
        <p:spPr>
          <a:xfrm>
            <a:off x="3419626" y="3554882"/>
            <a:ext cx="34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3A39308F-C017-4476-AC9E-B0C88B2E23C2}"/>
              </a:ext>
            </a:extLst>
          </p:cNvPr>
          <p:cNvCxnSpPr>
            <a:cxnSpLocks/>
          </p:cNvCxnSpPr>
          <p:nvPr/>
        </p:nvCxnSpPr>
        <p:spPr>
          <a:xfrm>
            <a:off x="3419626" y="6127990"/>
            <a:ext cx="34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54C083B5-F3AC-4455-A388-5D7F1445ACE0}"/>
              </a:ext>
            </a:extLst>
          </p:cNvPr>
          <p:cNvCxnSpPr>
            <a:cxnSpLocks/>
          </p:cNvCxnSpPr>
          <p:nvPr/>
        </p:nvCxnSpPr>
        <p:spPr>
          <a:xfrm>
            <a:off x="-1" y="3564227"/>
            <a:ext cx="3190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00C4B57-EDC1-48AA-807C-1E6A6DEFB88B}"/>
              </a:ext>
            </a:extLst>
          </p:cNvPr>
          <p:cNvSpPr txBox="1"/>
          <p:nvPr/>
        </p:nvSpPr>
        <p:spPr>
          <a:xfrm>
            <a:off x="35530" y="3313619"/>
            <a:ext cx="242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i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Opening Remarks</a:t>
            </a:r>
            <a:r>
              <a:rPr kumimoji="1" lang="ja-JP" altLang="en-US" sz="1200" b="1" i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i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12:00</a:t>
            </a:r>
            <a:endParaRPr kumimoji="1" lang="ja-JP" altLang="en-US" sz="1200" b="1" i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テキスト ボックス 12">
            <a:extLst>
              <a:ext uri="{FF2B5EF4-FFF2-40B4-BE49-F238E27FC236}">
                <a16:creationId xmlns:a16="http://schemas.microsoft.com/office/drawing/2014/main" id="{0ADB2CBA-B458-4B7A-AF57-5D906717E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242" y="3600271"/>
            <a:ext cx="2667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本江 純子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 先生（菊名記念病院</a:t>
            </a:r>
            <a:r>
              <a:rPr lang="ja-JP" altLang="en-US" sz="900" b="1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）　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塚原 玲子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 先生（総合東京病院）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50" name="角丸四角形 36">
            <a:extLst>
              <a:ext uri="{FF2B5EF4-FFF2-40B4-BE49-F238E27FC236}">
                <a16:creationId xmlns:a16="http://schemas.microsoft.com/office/drawing/2014/main" id="{B9781D1D-A8AC-4BE0-8F02-ED1FB42E2A7E}"/>
              </a:ext>
            </a:extLst>
          </p:cNvPr>
          <p:cNvSpPr/>
          <p:nvPr/>
        </p:nvSpPr>
        <p:spPr>
          <a:xfrm>
            <a:off x="110550" y="3657472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SPEAKER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角丸四角形 36">
            <a:extLst>
              <a:ext uri="{FF2B5EF4-FFF2-40B4-BE49-F238E27FC236}">
                <a16:creationId xmlns:a16="http://schemas.microsoft.com/office/drawing/2014/main" id="{6DB9EBAB-178B-4C3E-854F-92583A1F37BC}"/>
              </a:ext>
            </a:extLst>
          </p:cNvPr>
          <p:cNvSpPr/>
          <p:nvPr/>
        </p:nvSpPr>
        <p:spPr>
          <a:xfrm>
            <a:off x="110550" y="4834122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CHAIR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12">
            <a:extLst>
              <a:ext uri="{FF2B5EF4-FFF2-40B4-BE49-F238E27FC236}">
                <a16:creationId xmlns:a16="http://schemas.microsoft.com/office/drawing/2014/main" id="{B40E5B9F-70CE-4DD0-A774-BD86ED95A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242" y="4786991"/>
            <a:ext cx="2667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ja-JP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庭前</a:t>
            </a:r>
            <a:r>
              <a:rPr lang="ja-JP" altLang="en-US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野菊</a:t>
            </a:r>
            <a:r>
              <a:rPr lang="ja-JP" altLang="en-US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先生（前橋赤十字病院）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ja-JP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高橋</a:t>
            </a:r>
            <a:r>
              <a:rPr lang="ja-JP" altLang="en-US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佐枝子</a:t>
            </a:r>
            <a:r>
              <a:rPr lang="ja-JP" altLang="en-US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先生（</a:t>
            </a:r>
            <a:r>
              <a:rPr lang="ja-JP" alt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湘南大磯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病院）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D14C2FD1-E69B-4BCF-9B17-3CFCE8479B66}"/>
              </a:ext>
            </a:extLst>
          </p:cNvPr>
          <p:cNvCxnSpPr>
            <a:cxnSpLocks/>
          </p:cNvCxnSpPr>
          <p:nvPr/>
        </p:nvCxnSpPr>
        <p:spPr>
          <a:xfrm>
            <a:off x="-1" y="5970417"/>
            <a:ext cx="3190380" cy="0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角丸四角形 36">
            <a:extLst>
              <a:ext uri="{FF2B5EF4-FFF2-40B4-BE49-F238E27FC236}">
                <a16:creationId xmlns:a16="http://schemas.microsoft.com/office/drawing/2014/main" id="{60EE7E94-89C0-4B1D-9DA9-F8D11CDC56A7}"/>
              </a:ext>
            </a:extLst>
          </p:cNvPr>
          <p:cNvSpPr/>
          <p:nvPr/>
        </p:nvSpPr>
        <p:spPr>
          <a:xfrm>
            <a:off x="110550" y="6570642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CHAIR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12">
            <a:extLst>
              <a:ext uri="{FF2B5EF4-FFF2-40B4-BE49-F238E27FC236}">
                <a16:creationId xmlns:a16="http://schemas.microsoft.com/office/drawing/2014/main" id="{1EF96E9B-D066-41A9-B5A1-435304B91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242" y="6521072"/>
            <a:ext cx="2667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None/>
            </a:pPr>
            <a:r>
              <a:rPr lang="ja-JP" altLang="ja-JP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谷脇 正哲</a:t>
            </a:r>
            <a:r>
              <a:rPr lang="ja-JP" altLang="ja-JP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先生</a:t>
            </a:r>
            <a:r>
              <a:rPr lang="ja-JP" altLang="en-US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　　　　　　　</a:t>
            </a:r>
            <a:r>
              <a:rPr lang="en-US" altLang="ja-JP" sz="8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 </a:t>
            </a:r>
            <a:r>
              <a:rPr lang="en-US" altLang="ja-JP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(</a:t>
            </a:r>
            <a:r>
              <a:rPr lang="ja-JP" altLang="ja-JP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所沢ハートセンター</a:t>
            </a:r>
            <a:r>
              <a:rPr lang="en-US" altLang="ja-JP" sz="9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)</a:t>
            </a:r>
            <a:endParaRPr lang="ja-JP" altLang="ja-JP" sz="8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4C9D0E2-B927-44E2-8611-7E9A44F90FCF}"/>
              </a:ext>
            </a:extLst>
          </p:cNvPr>
          <p:cNvSpPr txBox="1"/>
          <p:nvPr/>
        </p:nvSpPr>
        <p:spPr>
          <a:xfrm>
            <a:off x="-3096" y="5706728"/>
            <a:ext cx="242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i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Session1  13:00-13:55</a:t>
            </a:r>
            <a:endParaRPr kumimoji="1" lang="ja-JP" altLang="en-US" sz="1200" b="1" i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角丸四角形 36">
            <a:extLst>
              <a:ext uri="{FF2B5EF4-FFF2-40B4-BE49-F238E27FC236}">
                <a16:creationId xmlns:a16="http://schemas.microsoft.com/office/drawing/2014/main" id="{B30FDB54-E2F4-4770-8F6A-AB3619F27DA4}"/>
              </a:ext>
            </a:extLst>
          </p:cNvPr>
          <p:cNvSpPr/>
          <p:nvPr/>
        </p:nvSpPr>
        <p:spPr>
          <a:xfrm>
            <a:off x="110550" y="7890236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CHAIR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角丸四角形 36">
            <a:extLst>
              <a:ext uri="{FF2B5EF4-FFF2-40B4-BE49-F238E27FC236}">
                <a16:creationId xmlns:a16="http://schemas.microsoft.com/office/drawing/2014/main" id="{9112B8DA-C680-40A4-B9F5-A13D8A735F3C}"/>
              </a:ext>
            </a:extLst>
          </p:cNvPr>
          <p:cNvSpPr/>
          <p:nvPr/>
        </p:nvSpPr>
        <p:spPr>
          <a:xfrm>
            <a:off x="3483326" y="4532010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CHAIR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角丸四角形 36">
            <a:extLst>
              <a:ext uri="{FF2B5EF4-FFF2-40B4-BE49-F238E27FC236}">
                <a16:creationId xmlns:a16="http://schemas.microsoft.com/office/drawing/2014/main" id="{9AEF6B92-DF94-400F-A000-C37D948C55C1}"/>
              </a:ext>
            </a:extLst>
          </p:cNvPr>
          <p:cNvSpPr/>
          <p:nvPr/>
        </p:nvSpPr>
        <p:spPr>
          <a:xfrm>
            <a:off x="3495097" y="6853265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CHAIR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角丸四角形 36">
            <a:extLst>
              <a:ext uri="{FF2B5EF4-FFF2-40B4-BE49-F238E27FC236}">
                <a16:creationId xmlns:a16="http://schemas.microsoft.com/office/drawing/2014/main" id="{9BFAB06B-784A-4D31-AC7B-F8F262DC5D48}"/>
              </a:ext>
            </a:extLst>
          </p:cNvPr>
          <p:cNvSpPr/>
          <p:nvPr/>
        </p:nvSpPr>
        <p:spPr>
          <a:xfrm>
            <a:off x="3495097" y="7167915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DISCUSSER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3A760398-6C6E-4E29-B2AF-41F5C65F353E}"/>
              </a:ext>
            </a:extLst>
          </p:cNvPr>
          <p:cNvSpPr txBox="1"/>
          <p:nvPr/>
        </p:nvSpPr>
        <p:spPr>
          <a:xfrm>
            <a:off x="3462746" y="7767718"/>
            <a:ext cx="309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i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Closing</a:t>
            </a:r>
            <a:r>
              <a:rPr kumimoji="1" lang="ja-JP" altLang="en-US" sz="1200" b="1" i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en-US" altLang="ja-JP" sz="1200" b="1" i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Remarks</a:t>
            </a:r>
            <a:r>
              <a:rPr kumimoji="1" lang="ja-JP" altLang="en-US" sz="1200" b="1" i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en-US" altLang="ja-JP" sz="1200" b="1" i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15:55-16:00</a:t>
            </a:r>
            <a:endParaRPr kumimoji="1" lang="ja-JP" altLang="en-US" sz="1200" b="1" i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FA51B84D-C361-46A2-8064-C9F59BC98D2D}"/>
              </a:ext>
            </a:extLst>
          </p:cNvPr>
          <p:cNvCxnSpPr>
            <a:cxnSpLocks/>
          </p:cNvCxnSpPr>
          <p:nvPr/>
        </p:nvCxnSpPr>
        <p:spPr>
          <a:xfrm>
            <a:off x="3419626" y="8077102"/>
            <a:ext cx="34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12">
            <a:extLst>
              <a:ext uri="{FF2B5EF4-FFF2-40B4-BE49-F238E27FC236}">
                <a16:creationId xmlns:a16="http://schemas.microsoft.com/office/drawing/2014/main" id="{8A12AEDD-370E-4E5A-A785-135FE9B35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141" y="8122207"/>
            <a:ext cx="2667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塚原 玲子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 先生（総合東京</a:t>
            </a:r>
            <a:r>
              <a:rPr lang="ja-JP" altLang="en-US" sz="900" b="1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病院）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50" b="1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本江 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純子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 先生（菊名記念病院）　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72" name="角丸四角形 36">
            <a:extLst>
              <a:ext uri="{FF2B5EF4-FFF2-40B4-BE49-F238E27FC236}">
                <a16:creationId xmlns:a16="http://schemas.microsoft.com/office/drawing/2014/main" id="{8543C324-7F58-4D25-B85C-D3CD5497F746}"/>
              </a:ext>
            </a:extLst>
          </p:cNvPr>
          <p:cNvSpPr/>
          <p:nvPr/>
        </p:nvSpPr>
        <p:spPr>
          <a:xfrm>
            <a:off x="3495097" y="8169883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SPEAKER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テキスト ボックス 12">
            <a:extLst>
              <a:ext uri="{FF2B5EF4-FFF2-40B4-BE49-F238E27FC236}">
                <a16:creationId xmlns:a16="http://schemas.microsoft.com/office/drawing/2014/main" id="{3B701657-1253-401B-84C4-B98E51EC8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173" y="6799268"/>
            <a:ext cx="2667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90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車谷　容子　</a:t>
            </a:r>
            <a:r>
              <a:rPr lang="ja-JP" altLang="en-US" sz="70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先生</a:t>
            </a:r>
            <a:r>
              <a:rPr lang="ja-JP" altLang="ja-JP" sz="80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ja-JP" altLang="en-US" sz="80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甲府共立病院</a:t>
            </a:r>
            <a:r>
              <a:rPr lang="ja-JP" altLang="ja-JP" sz="80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endParaRPr lang="en-US" altLang="ja-JP" sz="800" dirty="0">
              <a:solidFill>
                <a:srgbClr val="222222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90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梅地　恭子　</a:t>
            </a:r>
            <a:r>
              <a:rPr lang="ja-JP" altLang="ja-JP" sz="70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先生</a:t>
            </a:r>
            <a:r>
              <a:rPr lang="ja-JP" altLang="ja-JP" sz="80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ja-JP" altLang="en-US" sz="80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新古賀病院</a:t>
            </a:r>
            <a:r>
              <a:rPr lang="ja-JP" altLang="ja-JP" sz="80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endParaRPr lang="en-US" altLang="ja-JP" sz="800" dirty="0">
              <a:solidFill>
                <a:srgbClr val="222222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4" name="テキスト ボックス 12">
            <a:extLst>
              <a:ext uri="{FF2B5EF4-FFF2-40B4-BE49-F238E27FC236}">
                <a16:creationId xmlns:a16="http://schemas.microsoft.com/office/drawing/2014/main" id="{07A63612-6046-427C-A8AC-D4FB460F5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141" y="3831479"/>
            <a:ext cx="2742517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野間 さつき 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先生（日本医科大学付属病院）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『Intervention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が必要な虚血性心疾患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』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3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加藤 賢 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先生（千葉大学付属病院）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『Intervention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を不要な虚血性心疾患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』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75" name="テキスト ボックス 12">
            <a:extLst>
              <a:ext uri="{FF2B5EF4-FFF2-40B4-BE49-F238E27FC236}">
                <a16:creationId xmlns:a16="http://schemas.microsoft.com/office/drawing/2014/main" id="{8047277E-2FBF-4077-A24C-2B94B3991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141" y="4562275"/>
            <a:ext cx="2667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青山 里恵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 先生（船橋市立医療センター）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円谷斉子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先生（海老名総合病院）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76" name="角丸四角形 36">
            <a:extLst>
              <a:ext uri="{FF2B5EF4-FFF2-40B4-BE49-F238E27FC236}">
                <a16:creationId xmlns:a16="http://schemas.microsoft.com/office/drawing/2014/main" id="{30A54CAA-ED46-4A73-A5F8-DF06D1E0B3E4}"/>
              </a:ext>
            </a:extLst>
          </p:cNvPr>
          <p:cNvSpPr/>
          <p:nvPr/>
        </p:nvSpPr>
        <p:spPr>
          <a:xfrm>
            <a:off x="3487157" y="4992095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DISCUSSER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テキスト ボックス 12">
            <a:extLst>
              <a:ext uri="{FF2B5EF4-FFF2-40B4-BE49-F238E27FC236}">
                <a16:creationId xmlns:a16="http://schemas.microsoft.com/office/drawing/2014/main" id="{69EC9C05-5B52-42A9-8B49-9885BA59E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141" y="4936807"/>
            <a:ext cx="2667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佐藤 芙美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 先生（大手前病院）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山元 芙美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 先生（山元記念病院）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安藤 みゆき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先生（名古屋徳洲会総合病院）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武久 佳央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先生（横浜医療センター）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浦田 晴可 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先生（大手前病院）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宇佐美 滉太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先生（船橋市立医療センター）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79" name="テキスト ボックス 12">
            <a:extLst>
              <a:ext uri="{FF2B5EF4-FFF2-40B4-BE49-F238E27FC236}">
                <a16:creationId xmlns:a16="http://schemas.microsoft.com/office/drawing/2014/main" id="{F6DBF2C9-C093-4A57-B949-4DB045DBD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242" y="7839018"/>
            <a:ext cx="22080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田中 美穂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 先生（江南厚生病院）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82" name="角丸四角形 36">
            <a:extLst>
              <a:ext uri="{FF2B5EF4-FFF2-40B4-BE49-F238E27FC236}">
                <a16:creationId xmlns:a16="http://schemas.microsoft.com/office/drawing/2014/main" id="{4C4E0295-3A47-4E38-8C45-E23E552122B2}"/>
              </a:ext>
            </a:extLst>
          </p:cNvPr>
          <p:cNvSpPr/>
          <p:nvPr/>
        </p:nvSpPr>
        <p:spPr>
          <a:xfrm>
            <a:off x="110550" y="8162222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Consultant</a:t>
            </a:r>
            <a:endParaRPr lang="ja-JP" altLang="en-US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12">
            <a:extLst>
              <a:ext uri="{FF2B5EF4-FFF2-40B4-BE49-F238E27FC236}">
                <a16:creationId xmlns:a16="http://schemas.microsoft.com/office/drawing/2014/main" id="{4EF37FDB-4E68-4260-9D4C-1CEBA4A7E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242" y="8116688"/>
            <a:ext cx="28182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挽地</a:t>
            </a:r>
            <a:r>
              <a:rPr lang="ja-JP" altLang="en-US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裕</a:t>
            </a:r>
            <a:r>
              <a:rPr lang="ja-JP" altLang="en-US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7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先生</a:t>
            </a:r>
            <a:r>
              <a:rPr lang="en-US" altLang="ja-JP" sz="7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	</a:t>
            </a:r>
            <a:r>
              <a:rPr lang="ja-JP" altLang="ja-JP" sz="8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（佐賀県医療センター好生館）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遠藤</a:t>
            </a:r>
            <a:r>
              <a:rPr lang="ja-JP" altLang="en-US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彩佳</a:t>
            </a:r>
            <a:r>
              <a:rPr lang="ja-JP" altLang="en-US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ja-JP" altLang="en-US" sz="7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先生</a:t>
            </a:r>
            <a:r>
              <a:rPr lang="en-US" altLang="ja-JP" sz="7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	</a:t>
            </a: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（東京都済生会中央病院）</a:t>
            </a:r>
            <a:endParaRPr lang="en-US" altLang="ja-JP" sz="900" dirty="0">
              <a:solidFill>
                <a:srgbClr val="22222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ja-JP" sz="900" kern="0" dirty="0">
                <a:solidFill>
                  <a:srgbClr val="32323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齊藤</a:t>
            </a:r>
            <a:r>
              <a:rPr lang="en-US" altLang="ja-JP" sz="900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 </a:t>
            </a:r>
            <a:r>
              <a:rPr lang="ja-JP" altLang="ja-JP" sz="900" kern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哲也</a:t>
            </a:r>
            <a:r>
              <a:rPr lang="ja-JP" altLang="en-US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ja-JP" altLang="en-US" sz="7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先生</a:t>
            </a:r>
            <a:r>
              <a:rPr lang="en-US" altLang="ja-JP" sz="7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	</a:t>
            </a:r>
            <a:r>
              <a:rPr lang="ja-JP" altLang="en-US" sz="900" dirty="0">
                <a:solidFill>
                  <a:srgbClr val="22222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東京新宿メディカルセンター）</a:t>
            </a:r>
            <a:endParaRPr lang="en-US" altLang="ja-JP" sz="900" dirty="0">
              <a:solidFill>
                <a:srgbClr val="22222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二宮</a:t>
            </a:r>
            <a:r>
              <a:rPr lang="ja-JP" altLang="en-US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登志子</a:t>
            </a:r>
            <a:r>
              <a:rPr lang="ja-JP" altLang="en-US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7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先生</a:t>
            </a:r>
            <a:r>
              <a:rPr lang="en-US" altLang="ja-JP" sz="7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	</a:t>
            </a: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（天陽会 中央病院 循環器内科）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86" name="角丸四角形 36">
            <a:extLst>
              <a:ext uri="{FF2B5EF4-FFF2-40B4-BE49-F238E27FC236}">
                <a16:creationId xmlns:a16="http://schemas.microsoft.com/office/drawing/2014/main" id="{8EEDF703-7072-41A3-823A-D3F2FB891B2A}"/>
              </a:ext>
            </a:extLst>
          </p:cNvPr>
          <p:cNvSpPr/>
          <p:nvPr/>
        </p:nvSpPr>
        <p:spPr>
          <a:xfrm>
            <a:off x="110550" y="6831486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DISCUSSER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テキスト ボックス 12">
            <a:extLst>
              <a:ext uri="{FF2B5EF4-FFF2-40B4-BE49-F238E27FC236}">
                <a16:creationId xmlns:a16="http://schemas.microsoft.com/office/drawing/2014/main" id="{4E0CAB23-9878-4E0F-9AA3-E0B0C08A9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242" y="6761296"/>
            <a:ext cx="281823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>
              <a:buNone/>
            </a:pPr>
            <a:r>
              <a:rPr lang="ja-JP" altLang="en-US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播磨 綾子</a:t>
            </a:r>
            <a:r>
              <a:rPr lang="ja-JP" altLang="en-US" sz="7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先生</a:t>
            </a:r>
            <a:r>
              <a:rPr lang="ja-JP" altLang="en-US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　　　　　　</a:t>
            </a:r>
            <a:r>
              <a:rPr lang="en-US" altLang="ja-JP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虎ノ門病院</a:t>
            </a:r>
            <a:r>
              <a:rPr lang="en-US" altLang="ja-JP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pPr algn="l">
              <a:buNone/>
            </a:pPr>
            <a:r>
              <a:rPr lang="ja-JP" altLang="en-US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早川 智子</a:t>
            </a:r>
            <a:r>
              <a:rPr lang="en-US" altLang="ja-JP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さとこ</a:t>
            </a:r>
            <a:r>
              <a:rPr lang="en-US" altLang="ja-JP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700" b="0" i="0" dirty="0"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先生</a:t>
            </a:r>
            <a:r>
              <a:rPr lang="ja-JP" altLang="en-US" sz="900" b="0" i="0" dirty="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 （名古屋医療センター）</a:t>
            </a:r>
          </a:p>
        </p:txBody>
      </p:sp>
      <p:sp>
        <p:nvSpPr>
          <p:cNvPr id="88" name="角丸四角形 36">
            <a:extLst>
              <a:ext uri="{FF2B5EF4-FFF2-40B4-BE49-F238E27FC236}">
                <a16:creationId xmlns:a16="http://schemas.microsoft.com/office/drawing/2014/main" id="{E650EA3D-AC4F-49DA-9170-4ED298873C92}"/>
              </a:ext>
            </a:extLst>
          </p:cNvPr>
          <p:cNvSpPr/>
          <p:nvPr/>
        </p:nvSpPr>
        <p:spPr>
          <a:xfrm>
            <a:off x="110550" y="5247093"/>
            <a:ext cx="673045" cy="144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DISCUSSER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テキスト ボックス 12">
            <a:extLst>
              <a:ext uri="{FF2B5EF4-FFF2-40B4-BE49-F238E27FC236}">
                <a16:creationId xmlns:a16="http://schemas.microsoft.com/office/drawing/2014/main" id="{A0A2A62B-AD7A-4418-A3C4-483C358D9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242" y="5172202"/>
            <a:ext cx="2667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尾上</a:t>
            </a:r>
            <a:r>
              <a:rPr lang="ja-JP" altLang="en-US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紀子</a:t>
            </a:r>
            <a:r>
              <a:rPr lang="ja-JP" altLang="en-US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7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先生</a:t>
            </a:r>
            <a:r>
              <a:rPr lang="ja-JP" altLang="en-US" sz="7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ja-JP" altLang="ja-JP" sz="7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仙台医療センター）</a:t>
            </a:r>
            <a:endParaRPr lang="en-US" altLang="ja-JP" sz="700" dirty="0">
              <a:solidFill>
                <a:srgbClr val="22222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笠井</a:t>
            </a:r>
            <a:r>
              <a:rPr lang="ja-JP" altLang="en-US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智司</a:t>
            </a:r>
            <a:r>
              <a:rPr lang="ja-JP" altLang="en-US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7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先生（東海大学医学部附属八王子病院）</a:t>
            </a:r>
            <a:endParaRPr lang="en-US" altLang="ja-JP" sz="700" dirty="0">
              <a:solidFill>
                <a:srgbClr val="22222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土屋</a:t>
            </a:r>
            <a:r>
              <a:rPr lang="ja-JP" altLang="en-US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寛子</a:t>
            </a:r>
            <a:r>
              <a:rPr lang="ja-JP" altLang="en-US" sz="9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ja-JP" sz="700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先生（群馬県済生会前橋病院）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1" name="テキスト ボックス 12">
            <a:extLst>
              <a:ext uri="{FF2B5EF4-FFF2-40B4-BE49-F238E27FC236}">
                <a16:creationId xmlns:a16="http://schemas.microsoft.com/office/drawing/2014/main" id="{F3514979-B4E9-44AE-B63C-E7F337B77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555" y="3602252"/>
            <a:ext cx="315194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『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虚血性心疾患治療にまつわる性差を考えよう！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』</a:t>
            </a:r>
          </a:p>
        </p:txBody>
      </p:sp>
      <p:sp>
        <p:nvSpPr>
          <p:cNvPr id="92" name="テキスト ボックス 12">
            <a:extLst>
              <a:ext uri="{FF2B5EF4-FFF2-40B4-BE49-F238E27FC236}">
                <a16:creationId xmlns:a16="http://schemas.microsoft.com/office/drawing/2014/main" id="{F6A54ADC-4FB0-462C-9E8D-0AF622460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028" y="6099960"/>
            <a:ext cx="315194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『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症例報告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』</a:t>
            </a:r>
          </a:p>
        </p:txBody>
      </p:sp>
      <p:sp>
        <p:nvSpPr>
          <p:cNvPr id="93" name="テキスト ボックス 12">
            <a:extLst>
              <a:ext uri="{FF2B5EF4-FFF2-40B4-BE49-F238E27FC236}">
                <a16:creationId xmlns:a16="http://schemas.microsoft.com/office/drawing/2014/main" id="{6F3B29A4-65DB-4E7E-80C1-FD53CB757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2" y="4306072"/>
            <a:ext cx="31561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『</a:t>
            </a:r>
            <a:r>
              <a:rPr lang="en-US" altLang="ja-JP" sz="100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AI</a:t>
            </a:r>
            <a:r>
              <a:rPr lang="ja-JP" altLang="en-US" sz="1000" b="1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と医療機器</a:t>
            </a:r>
            <a:r>
              <a:rPr lang="ja-JP" altLang="ja-JP" sz="1000" b="1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に</a:t>
            </a:r>
            <a:r>
              <a:rPr lang="ja-JP" altLang="ja-JP" sz="100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関連する最新の話題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（仮） 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』</a:t>
            </a:r>
          </a:p>
        </p:txBody>
      </p:sp>
      <p:sp>
        <p:nvSpPr>
          <p:cNvPr id="94" name="テキスト ボックス 12">
            <a:extLst>
              <a:ext uri="{FF2B5EF4-FFF2-40B4-BE49-F238E27FC236}">
                <a16:creationId xmlns:a16="http://schemas.microsoft.com/office/drawing/2014/main" id="{1C638AE5-A480-4A12-B557-DAABA61D5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07" y="6020572"/>
            <a:ext cx="31561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『</a:t>
            </a:r>
            <a:r>
              <a:rPr lang="ja-JP" altLang="ja-JP" sz="100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冠動脈分岐部の治療について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（仮） 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』</a:t>
            </a:r>
          </a:p>
        </p:txBody>
      </p:sp>
      <p:sp>
        <p:nvSpPr>
          <p:cNvPr id="95" name="テキスト ボックス 12">
            <a:extLst>
              <a:ext uri="{FF2B5EF4-FFF2-40B4-BE49-F238E27FC236}">
                <a16:creationId xmlns:a16="http://schemas.microsoft.com/office/drawing/2014/main" id="{8775CA9A-5636-4149-909D-2A024C05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5" y="7181576"/>
            <a:ext cx="31561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『</a:t>
            </a:r>
            <a:r>
              <a:rPr lang="ja-JP" altLang="ja-JP" sz="1000" b="1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若手医師のお悩み相談室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』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BEC79CB-F2D0-0E4E-208A-0FEDC2F062EB}"/>
              </a:ext>
            </a:extLst>
          </p:cNvPr>
          <p:cNvSpPr txBox="1"/>
          <p:nvPr/>
        </p:nvSpPr>
        <p:spPr>
          <a:xfrm>
            <a:off x="4168141" y="7158995"/>
            <a:ext cx="38012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室谷　奈那　</a:t>
            </a:r>
            <a:r>
              <a:rPr lang="ja-JP" altLang="en-US" sz="700">
                <a:latin typeface="Meiryo UI" panose="020B0604030504040204" pitchFamily="34" charset="-128"/>
                <a:ea typeface="Meiryo UI" panose="020B0604030504040204" pitchFamily="34" charset="-128"/>
              </a:rPr>
              <a:t>先生</a:t>
            </a:r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ja-JP" sz="90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（</a:t>
            </a:r>
            <a:r>
              <a:rPr lang="ja-JP" altLang="en-US" sz="900">
                <a:solidFill>
                  <a:srgbClr val="222222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東海大学八王子病院</a:t>
            </a:r>
            <a:r>
              <a:rPr lang="ja-JP" altLang="en-US" sz="90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）</a:t>
            </a:r>
            <a:endParaRPr lang="en-US" altLang="ja-JP" sz="900" dirty="0">
              <a:solidFill>
                <a:srgbClr val="222222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板本　智恵子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700">
                <a:latin typeface="Meiryo UI" panose="020B0604030504040204" pitchFamily="34" charset="-128"/>
                <a:ea typeface="Meiryo UI" panose="020B0604030504040204" pitchFamily="34" charset="-128"/>
              </a:rPr>
              <a:t>先生</a:t>
            </a:r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（長野中央病院）</a:t>
            </a:r>
            <a:r>
              <a:rPr lang="ja-JP" altLang="ja-JP" sz="900">
                <a:solidFill>
                  <a:srgbClr val="22222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）</a:t>
            </a:r>
            <a:endParaRPr lang="en-US" altLang="ja-JP" sz="900" dirty="0">
              <a:solidFill>
                <a:srgbClr val="222222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49E1463-FD82-FBAA-3558-884FBE6824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5350" y="1689795"/>
            <a:ext cx="1099475" cy="109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8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741</TotalTime>
  <Words>538</Words>
  <Application>Microsoft Office PowerPoint</Application>
  <PresentationFormat>画面に合わせる (4:3)</PresentationFormat>
  <Paragraphs>85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Arial</vt:lpstr>
      <vt:lpstr>Calibri</vt:lpstr>
      <vt:lpstr>Calibri Light</vt:lpstr>
      <vt:lpstr>Segoe UI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Souma Minako(相馬　美奈子)</dc:creator>
  <cp:lastModifiedBy>Minagawa Kazuhiro</cp:lastModifiedBy>
  <cp:revision>84</cp:revision>
  <dcterms:created xsi:type="dcterms:W3CDTF">2018-05-17T08:13:34Z</dcterms:created>
  <dcterms:modified xsi:type="dcterms:W3CDTF">2024-01-23T08:11:27Z</dcterms:modified>
</cp:coreProperties>
</file>